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entury Gothic Paneuropean Bold" charset="1" panose="020B0702020202020204"/>
      <p:regular r:id="rId19"/>
    </p:embeddedFont>
    <p:embeddedFont>
      <p:font typeface="Century Gothic Paneuropean" charset="1" panose="020B0502020202020204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34754" y="3430727"/>
            <a:ext cx="13018493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DETECTION OF MA</a:t>
            </a: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RINE OIL SPILLS USING DIGITAL IMAGE PROCESSING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83819" y="5288916"/>
            <a:ext cx="1012036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Formative Assessment 2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Cource: Fundamentals of Digital Image Processing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4452" y="8746832"/>
            <a:ext cx="10120363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Presented By: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Varshita Tummuri (123B1F120)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6803" y="1807208"/>
            <a:ext cx="16661234" cy="654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Dataset Creation: Combines features from labelled oil spill and clean water images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Train-Test Split: 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80% data: Training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20% data: Testing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</a:t>
            </a: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tratification to maintain class balance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Model: Random Forest classifier with 150 decision trees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Ensemble method reduces overfitting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Handles non-linear relationships between features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Evaluation Metrics: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Confusion matrix (visualizes TP, TN, FP, FN)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Precision, recall, F1-score for each class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Overall accuracy score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875411" y="174625"/>
            <a:ext cx="853717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CLASSIFICATION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176945" y="1371109"/>
            <a:ext cx="6111055" cy="2485466"/>
          </a:xfrm>
          <a:custGeom>
            <a:avLst/>
            <a:gdLst/>
            <a:ahLst/>
            <a:cxnLst/>
            <a:rect r="r" b="b" t="t" l="l"/>
            <a:pathLst>
              <a:path h="2485466" w="6111055">
                <a:moveTo>
                  <a:pt x="0" y="0"/>
                </a:moveTo>
                <a:lnTo>
                  <a:pt x="6111055" y="0"/>
                </a:lnTo>
                <a:lnTo>
                  <a:pt x="6111055" y="2485466"/>
                </a:lnTo>
                <a:lnTo>
                  <a:pt x="0" y="2485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70221" y="6909463"/>
            <a:ext cx="5906725" cy="2432825"/>
          </a:xfrm>
          <a:custGeom>
            <a:avLst/>
            <a:gdLst/>
            <a:ahLst/>
            <a:cxnLst/>
            <a:rect r="r" b="b" t="t" l="l"/>
            <a:pathLst>
              <a:path h="2432825" w="5906725">
                <a:moveTo>
                  <a:pt x="0" y="0"/>
                </a:moveTo>
                <a:lnTo>
                  <a:pt x="5906724" y="0"/>
                </a:lnTo>
                <a:lnTo>
                  <a:pt x="5906724" y="2432826"/>
                </a:lnTo>
                <a:lnTo>
                  <a:pt x="0" y="243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51393" y="1306248"/>
            <a:ext cx="6217526" cy="2385269"/>
          </a:xfrm>
          <a:custGeom>
            <a:avLst/>
            <a:gdLst/>
            <a:ahLst/>
            <a:cxnLst/>
            <a:rect r="r" b="b" t="t" l="l"/>
            <a:pathLst>
              <a:path h="2385269" w="6217526">
                <a:moveTo>
                  <a:pt x="0" y="0"/>
                </a:moveTo>
                <a:lnTo>
                  <a:pt x="6217527" y="0"/>
                </a:lnTo>
                <a:lnTo>
                  <a:pt x="6217527" y="2385270"/>
                </a:lnTo>
                <a:lnTo>
                  <a:pt x="0" y="2385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4475742"/>
            <a:ext cx="6084023" cy="5199938"/>
          </a:xfrm>
          <a:custGeom>
            <a:avLst/>
            <a:gdLst/>
            <a:ahLst/>
            <a:cxnLst/>
            <a:rect r="r" b="b" t="t" l="l"/>
            <a:pathLst>
              <a:path h="5199938" w="6084023">
                <a:moveTo>
                  <a:pt x="0" y="0"/>
                </a:moveTo>
                <a:lnTo>
                  <a:pt x="6084023" y="0"/>
                </a:lnTo>
                <a:lnTo>
                  <a:pt x="6084023" y="5199938"/>
                </a:lnTo>
                <a:lnTo>
                  <a:pt x="0" y="5199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70221" y="1413116"/>
            <a:ext cx="5669292" cy="4845473"/>
          </a:xfrm>
          <a:custGeom>
            <a:avLst/>
            <a:gdLst/>
            <a:ahLst/>
            <a:cxnLst/>
            <a:rect r="r" b="b" t="t" l="l"/>
            <a:pathLst>
              <a:path h="4845473" w="5669292">
                <a:moveTo>
                  <a:pt x="0" y="0"/>
                </a:moveTo>
                <a:lnTo>
                  <a:pt x="5669292" y="0"/>
                </a:lnTo>
                <a:lnTo>
                  <a:pt x="5669292" y="4845473"/>
                </a:lnTo>
                <a:lnTo>
                  <a:pt x="0" y="4845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67445" y="4840324"/>
            <a:ext cx="5920555" cy="4990052"/>
          </a:xfrm>
          <a:custGeom>
            <a:avLst/>
            <a:gdLst/>
            <a:ahLst/>
            <a:cxnLst/>
            <a:rect r="r" b="b" t="t" l="l"/>
            <a:pathLst>
              <a:path h="4990052" w="5920555">
                <a:moveTo>
                  <a:pt x="0" y="0"/>
                </a:moveTo>
                <a:lnTo>
                  <a:pt x="5920555" y="0"/>
                </a:lnTo>
                <a:lnTo>
                  <a:pt x="5920555" y="4990052"/>
                </a:lnTo>
                <a:lnTo>
                  <a:pt x="0" y="49900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875411" y="174625"/>
            <a:ext cx="853717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CLASSIFICATION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48838" y="4142367"/>
            <a:ext cx="215777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Bilateral Filter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21792" y="6201439"/>
            <a:ext cx="200965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Median Filter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43992" y="3767718"/>
            <a:ext cx="2259211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Gaussian Filter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36401" y="1204604"/>
            <a:ext cx="7507599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Key Findings: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Median filter best removes salt-and-pepper noise while preserving edges (53 contours detected)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Bilateral over-detects regions (83 contours), increasing processing without accuracy gain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Gaussian over-smooths critical texture details, resulting in smallest feature set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008719" y="5714578"/>
            <a:ext cx="6457474" cy="3713048"/>
          </a:xfrm>
          <a:custGeom>
            <a:avLst/>
            <a:gdLst/>
            <a:ahLst/>
            <a:cxnLst/>
            <a:rect r="r" b="b" t="t" l="l"/>
            <a:pathLst>
              <a:path h="3713048" w="6457474">
                <a:moveTo>
                  <a:pt x="0" y="0"/>
                </a:moveTo>
                <a:lnTo>
                  <a:pt x="6457474" y="0"/>
                </a:lnTo>
                <a:lnTo>
                  <a:pt x="6457474" y="3713047"/>
                </a:lnTo>
                <a:lnTo>
                  <a:pt x="0" y="371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08719" y="1447563"/>
            <a:ext cx="6250581" cy="3607542"/>
          </a:xfrm>
          <a:custGeom>
            <a:avLst/>
            <a:gdLst/>
            <a:ahLst/>
            <a:cxnLst/>
            <a:rect r="r" b="b" t="t" l="l"/>
            <a:pathLst>
              <a:path h="3607542" w="6250581">
                <a:moveTo>
                  <a:pt x="0" y="0"/>
                </a:moveTo>
                <a:lnTo>
                  <a:pt x="6250581" y="0"/>
                </a:lnTo>
                <a:lnTo>
                  <a:pt x="6250581" y="3607542"/>
                </a:lnTo>
                <a:lnTo>
                  <a:pt x="0" y="3607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2" t="0" r="-762" b="-1917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9057" y="4622449"/>
            <a:ext cx="8249229" cy="4805176"/>
          </a:xfrm>
          <a:custGeom>
            <a:avLst/>
            <a:gdLst/>
            <a:ahLst/>
            <a:cxnLst/>
            <a:rect r="r" b="b" t="t" l="l"/>
            <a:pathLst>
              <a:path h="4805176" w="8249229">
                <a:moveTo>
                  <a:pt x="0" y="0"/>
                </a:moveTo>
                <a:lnTo>
                  <a:pt x="8249230" y="0"/>
                </a:lnTo>
                <a:lnTo>
                  <a:pt x="8249230" y="4805176"/>
                </a:lnTo>
                <a:lnTo>
                  <a:pt x="0" y="4805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12258" y="-152400"/>
            <a:ext cx="11463483" cy="139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RESU</a:t>
            </a: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LTS &amp; DISCUSSION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0481" y="4013348"/>
            <a:ext cx="12387037" cy="203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b="true" sz="11886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126645" y="4549147"/>
            <a:ext cx="4635272" cy="4635272"/>
          </a:xfrm>
          <a:custGeom>
            <a:avLst/>
            <a:gdLst/>
            <a:ahLst/>
            <a:cxnLst/>
            <a:rect r="r" b="b" t="t" l="l"/>
            <a:pathLst>
              <a:path h="4635272" w="4635272">
                <a:moveTo>
                  <a:pt x="0" y="0"/>
                </a:moveTo>
                <a:lnTo>
                  <a:pt x="4635272" y="0"/>
                </a:lnTo>
                <a:lnTo>
                  <a:pt x="4635272" y="4635272"/>
                </a:lnTo>
                <a:lnTo>
                  <a:pt x="0" y="4635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57417" y="4522905"/>
            <a:ext cx="6043181" cy="4661514"/>
          </a:xfrm>
          <a:custGeom>
            <a:avLst/>
            <a:gdLst/>
            <a:ahLst/>
            <a:cxnLst/>
            <a:rect r="r" b="b" t="t" l="l"/>
            <a:pathLst>
              <a:path h="4661514" w="6043181">
                <a:moveTo>
                  <a:pt x="0" y="0"/>
                </a:moveTo>
                <a:lnTo>
                  <a:pt x="6043181" y="0"/>
                </a:lnTo>
                <a:lnTo>
                  <a:pt x="6043181" y="4661514"/>
                </a:lnTo>
                <a:lnTo>
                  <a:pt x="0" y="466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75411" y="574900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AIM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631" y="2640673"/>
            <a:ext cx="1590073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The aim of this project is to detect marine oil spills from aerial/satellite images using digital image processing techniques, by comparing the effectiveness of different image filters in enhancing detection accuracy.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53696" y="9229725"/>
            <a:ext cx="78116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oil spill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18878" y="9229725"/>
            <a:ext cx="112025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oil spill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5362777"/>
            <a:ext cx="7895230" cy="4441067"/>
          </a:xfrm>
          <a:custGeom>
            <a:avLst/>
            <a:gdLst/>
            <a:ahLst/>
            <a:cxnLst/>
            <a:rect r="r" b="b" t="t" l="l"/>
            <a:pathLst>
              <a:path h="4441067" w="7895230">
                <a:moveTo>
                  <a:pt x="0" y="0"/>
                </a:moveTo>
                <a:lnTo>
                  <a:pt x="7895230" y="0"/>
                </a:lnTo>
                <a:lnTo>
                  <a:pt x="7895230" y="4441066"/>
                </a:lnTo>
                <a:lnTo>
                  <a:pt x="0" y="4441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10106" y="5055105"/>
            <a:ext cx="7434424" cy="4748738"/>
          </a:xfrm>
          <a:custGeom>
            <a:avLst/>
            <a:gdLst/>
            <a:ahLst/>
            <a:cxnLst/>
            <a:rect r="r" b="b" t="t" l="l"/>
            <a:pathLst>
              <a:path h="4748738" w="7434424">
                <a:moveTo>
                  <a:pt x="0" y="0"/>
                </a:moveTo>
                <a:lnTo>
                  <a:pt x="7434424" y="0"/>
                </a:lnTo>
                <a:lnTo>
                  <a:pt x="7434424" y="4748738"/>
                </a:lnTo>
                <a:lnTo>
                  <a:pt x="0" y="474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75411" y="571911"/>
            <a:ext cx="8537178" cy="139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</a:t>
            </a: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OTIVATION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9057" y="2539649"/>
            <a:ext cx="14938851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Oil spills cause severe marine pollution, affecting aquatic life and coastal ecosystems.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Early detection allows faster containment and cleanup, minimizing environmental damage.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Manual monitoring is slow and error-prone — automated systems using Digital Image Processing (DIP) can identify spills faster and more accurately.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Comparison of filters helps determine the optimal preprocessing approach for real-time oil spill detection.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5411" y="571911"/>
            <a:ext cx="8537178" cy="139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OBJE</a:t>
            </a: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70770" y="3494939"/>
            <a:ext cx="15149885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To preprocess satellite images using multiple filtering techniques.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To classify the regions into ‘Oil Spill’ and ‘No Oil’ using a machine learning model.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To compare and analyze the accuracy and robustness of Gaussian, Median, and Bilateral filters.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00591" y="1039052"/>
            <a:ext cx="15149885" cy="917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Standardization: 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Resizes all images to 256×256 pixels for consistency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Grayscale Conversion: 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Simplifies processing while retaining texture information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Noise Reduction: 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Tests three filtering approaches: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Gauss</a:t>
            </a: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ian blur (smooths uniform noise)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Median filter (removes salt-and-pepper noise)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</a:t>
            </a: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ilateral filter (preserves edges while denoising)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Cont</a:t>
            </a: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rast Enhancement: 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Uses CLAHE to make oil slicks more visually distinct from water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Adaptive Thresholding: 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Converts to binary image, isolating potential oil regions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Edge Detection: 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Canny algorithm identifies sharp boundaries (oil/water boundaries)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875411" y="174625"/>
            <a:ext cx="853717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</a:t>
            </a: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 PREPROCESSING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0" y="1718815"/>
            <a:ext cx="9523474" cy="6452153"/>
          </a:xfrm>
          <a:custGeom>
            <a:avLst/>
            <a:gdLst/>
            <a:ahLst/>
            <a:cxnLst/>
            <a:rect r="r" b="b" t="t" l="l"/>
            <a:pathLst>
              <a:path h="6452153" w="9523474">
                <a:moveTo>
                  <a:pt x="0" y="0"/>
                </a:moveTo>
                <a:lnTo>
                  <a:pt x="9523474" y="0"/>
                </a:lnTo>
                <a:lnTo>
                  <a:pt x="9523474" y="6452154"/>
                </a:lnTo>
                <a:lnTo>
                  <a:pt x="0" y="6452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23474" y="3764060"/>
            <a:ext cx="8764526" cy="5941541"/>
          </a:xfrm>
          <a:custGeom>
            <a:avLst/>
            <a:gdLst/>
            <a:ahLst/>
            <a:cxnLst/>
            <a:rect r="r" b="b" t="t" l="l"/>
            <a:pathLst>
              <a:path h="5941541" w="8764526">
                <a:moveTo>
                  <a:pt x="0" y="0"/>
                </a:moveTo>
                <a:lnTo>
                  <a:pt x="8764526" y="0"/>
                </a:lnTo>
                <a:lnTo>
                  <a:pt x="8764526" y="5941541"/>
                </a:lnTo>
                <a:lnTo>
                  <a:pt x="0" y="5941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75411" y="174625"/>
            <a:ext cx="853717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</a:t>
            </a: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 PREPROCESSING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0" y="1028700"/>
            <a:ext cx="8850682" cy="5996337"/>
          </a:xfrm>
          <a:custGeom>
            <a:avLst/>
            <a:gdLst/>
            <a:ahLst/>
            <a:cxnLst/>
            <a:rect r="r" b="b" t="t" l="l"/>
            <a:pathLst>
              <a:path h="5996337" w="8850682">
                <a:moveTo>
                  <a:pt x="0" y="0"/>
                </a:moveTo>
                <a:lnTo>
                  <a:pt x="8850682" y="0"/>
                </a:lnTo>
                <a:lnTo>
                  <a:pt x="8850682" y="5996337"/>
                </a:lnTo>
                <a:lnTo>
                  <a:pt x="0" y="5996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25952" y="3461056"/>
            <a:ext cx="9362048" cy="6342787"/>
          </a:xfrm>
          <a:custGeom>
            <a:avLst/>
            <a:gdLst/>
            <a:ahLst/>
            <a:cxnLst/>
            <a:rect r="r" b="b" t="t" l="l"/>
            <a:pathLst>
              <a:path h="6342787" w="9362048">
                <a:moveTo>
                  <a:pt x="0" y="0"/>
                </a:moveTo>
                <a:lnTo>
                  <a:pt x="9362048" y="0"/>
                </a:lnTo>
                <a:lnTo>
                  <a:pt x="9362048" y="6342787"/>
                </a:lnTo>
                <a:lnTo>
                  <a:pt x="0" y="6342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75411" y="174625"/>
            <a:ext cx="853717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</a:t>
            </a: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 PREPROCESSING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0" y="1434966"/>
            <a:ext cx="8879667" cy="6015974"/>
          </a:xfrm>
          <a:custGeom>
            <a:avLst/>
            <a:gdLst/>
            <a:ahLst/>
            <a:cxnLst/>
            <a:rect r="r" b="b" t="t" l="l"/>
            <a:pathLst>
              <a:path h="6015974" w="8879667">
                <a:moveTo>
                  <a:pt x="0" y="0"/>
                </a:moveTo>
                <a:lnTo>
                  <a:pt x="8879667" y="0"/>
                </a:lnTo>
                <a:lnTo>
                  <a:pt x="8879667" y="6015974"/>
                </a:lnTo>
                <a:lnTo>
                  <a:pt x="0" y="6015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49760" y="3341686"/>
            <a:ext cx="9538240" cy="6462157"/>
          </a:xfrm>
          <a:custGeom>
            <a:avLst/>
            <a:gdLst/>
            <a:ahLst/>
            <a:cxnLst/>
            <a:rect r="r" b="b" t="t" l="l"/>
            <a:pathLst>
              <a:path h="6462157" w="9538240">
                <a:moveTo>
                  <a:pt x="0" y="0"/>
                </a:moveTo>
                <a:lnTo>
                  <a:pt x="9538240" y="0"/>
                </a:lnTo>
                <a:lnTo>
                  <a:pt x="9538240" y="6462157"/>
                </a:lnTo>
                <a:lnTo>
                  <a:pt x="0" y="6462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75411" y="174625"/>
            <a:ext cx="853717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</a:t>
            </a: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 PREPROCESSING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57378" y="1358477"/>
            <a:ext cx="1623060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Goal: Convert visual patterns into numerical data that an ML model can understand.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867706" y="1771227"/>
            <a:ext cx="9024602" cy="3474472"/>
          </a:xfrm>
          <a:custGeom>
            <a:avLst/>
            <a:gdLst/>
            <a:ahLst/>
            <a:cxnLst/>
            <a:rect r="r" b="b" t="t" l="l"/>
            <a:pathLst>
              <a:path h="3474472" w="9024602">
                <a:moveTo>
                  <a:pt x="0" y="0"/>
                </a:moveTo>
                <a:lnTo>
                  <a:pt x="9024602" y="0"/>
                </a:lnTo>
                <a:lnTo>
                  <a:pt x="9024602" y="3474472"/>
                </a:lnTo>
                <a:lnTo>
                  <a:pt x="0" y="3474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329700" y="5426674"/>
            <a:ext cx="8100614" cy="4100936"/>
          </a:xfrm>
          <a:custGeom>
            <a:avLst/>
            <a:gdLst/>
            <a:ahLst/>
            <a:cxnLst/>
            <a:rect r="r" b="b" t="t" l="l"/>
            <a:pathLst>
              <a:path h="4100936" w="8100614">
                <a:moveTo>
                  <a:pt x="0" y="0"/>
                </a:moveTo>
                <a:lnTo>
                  <a:pt x="8100614" y="0"/>
                </a:lnTo>
                <a:lnTo>
                  <a:pt x="8100614" y="4100936"/>
                </a:lnTo>
                <a:lnTo>
                  <a:pt x="0" y="4100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736225" y="14010"/>
            <a:ext cx="1976729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F</a:t>
            </a: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EATURE EXTRACTION USING IMAGE FILTERS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DAG1OI3UGmQ</dc:identifier>
  <dcterms:modified xsi:type="dcterms:W3CDTF">2011-08-01T06:04:30Z</dcterms:modified>
  <cp:revision>1</cp:revision>
  <dc:title>FDIP_FA2</dc:title>
</cp:coreProperties>
</file>